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3" r:id="rId3"/>
    <p:sldId id="264" r:id="rId4"/>
    <p:sldId id="265" r:id="rId5"/>
    <p:sldId id="266" r:id="rId6"/>
    <p:sldId id="267" r:id="rId7"/>
    <p:sldId id="268" r:id="rId8"/>
    <p:sldId id="365" r:id="rId9"/>
    <p:sldId id="271" r:id="rId10"/>
    <p:sldId id="269" r:id="rId11"/>
    <p:sldId id="368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Two approaches to rate variation (often combined!)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0" y="1994535"/>
            <a:ext cx="6775450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65125"/>
            <a:ext cx="8483600" cy="1325880"/>
          </a:xfrm>
        </p:spPr>
        <p:txBody>
          <a:bodyPr>
            <a:normAutofit fontScale="90000"/>
          </a:bodyPr>
          <a:p>
            <a:r>
              <a:rPr lang="" altLang="x-none"/>
              <a:t>One solution: Pre-defined partitions</a:t>
            </a:r>
            <a:endParaRPr lang="" altLang="x-none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Rate categories set by a discrete gamma distribution (e.g. 4 rate categories)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br>
              <a:rPr lang="x-none" altLang="en-US">
                <a:latin typeface="Ubuntu" panose="020B0604030602030204" charset="0"/>
                <a:cs typeface="Ubuntu" panose="020B0604030602030204" charset="0"/>
              </a:rPr>
            </a:b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Estimate </a:t>
            </a:r>
            <a:r>
              <a:rPr lang="x-none" altLang="en-US" i="1">
                <a:latin typeface="Ubuntu" panose="020B0604030602030204" charset="0"/>
                <a:cs typeface="Ubuntu" panose="020B0604030602030204" charset="0"/>
              </a:rPr>
              <a:t>α</a:t>
            </a:r>
            <a:endParaRPr lang="x-none" altLang="en-US" i="1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x-none" altLang="en-US" i="1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Site likelihoods calculated for each rate category and summed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" + G " </a:t>
            </a:r>
            <a:r>
              <a:rPr lang="en-US" altLang="x-none">
                <a:latin typeface="Ubuntu" panose="020B0604030602030204" charset="0"/>
                <a:cs typeface="Ubuntu" panose="020B0604030602030204" charset="0"/>
              </a:rPr>
              <a:t>or “ + Г ”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x-none" altLang="en-US">
                <a:latin typeface="Ubuntu" panose="020B0604030602030204" charset="0"/>
                <a:cs typeface="Ubuntu" panose="020B0604030602030204" charset="0"/>
              </a:rPr>
              <a:t>(e.g. HKY85 + I + G)</a:t>
            </a:r>
            <a:endParaRPr lang="x-none" altLang="en-US">
              <a:latin typeface="Ubuntu" panose="020B0604030602030204" charset="0"/>
              <a:cs typeface="Ubuntu" panose="020B0604030602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endParaRPr lang="x-none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815" y="702945"/>
            <a:ext cx="6868160" cy="6837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 </a:t>
            </a:r>
            <a:endParaRPr lang="x-none" altLang="en-US" sz="2400"/>
          </a:p>
          <a:p>
            <a:pPr marL="0" indent="0">
              <a:buNone/>
            </a:pPr>
            <a:r>
              <a:rPr lang="" altLang="x-none" sz="2400"/>
              <a:t>- pick your favorite statistical philosophy!</a:t>
            </a:r>
            <a:endParaRPr lang="" altLang="x-none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4615" y="-132715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3. Every site has equal probability of substitution</a:t>
            </a:r>
            <a:endParaRPr lang="x-none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</Words>
  <Application>WPS Presentation</Application>
  <PresentationFormat>Widescreen</PresentationFormat>
  <Paragraphs>59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Courier 10 Pitch</vt:lpstr>
      <vt:lpstr>Gubbi</vt:lpstr>
      <vt:lpstr>Courier</vt:lpstr>
      <vt:lpstr>Ubuntu</vt:lpstr>
      <vt:lpstr>微软雅黑</vt:lpstr>
      <vt:lpstr>Arial Unicode MS</vt:lpstr>
      <vt:lpstr>Calibri</vt:lpstr>
      <vt:lpstr>Trebuchet MS</vt:lpstr>
      <vt:lpstr>MT Extra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Back to biology - Are JC69's assumptions realistic? </vt:lpstr>
      <vt:lpstr>Among-site rate variation</vt:lpstr>
      <vt:lpstr>PowerPoint 演示文稿</vt:lpstr>
      <vt:lpstr>PowerPoint 演示文稿</vt:lpstr>
      <vt:lpstr>Site-specific rates</vt:lpstr>
      <vt:lpstr>PowerPoint 演示文稿</vt:lpstr>
      <vt:lpstr>PowerPoint 演示文稿</vt:lpstr>
      <vt:lpstr>PowerPoint 演示文稿</vt:lpstr>
      <vt:lpstr>PowerPoint 演示文稿</vt:lpstr>
      <vt:lpstr>Invariable sites model</vt:lpstr>
      <vt:lpstr>Gamma-distributed rates</vt:lpstr>
      <vt:lpstr>Discretizing the Gamma distribution</vt:lpstr>
      <vt:lpstr>OK...but how do we decide which model to use?!?!</vt:lpstr>
      <vt:lpstr>Model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15</cp:revision>
  <dcterms:created xsi:type="dcterms:W3CDTF">2020-09-15T00:07:30Z</dcterms:created>
  <dcterms:modified xsi:type="dcterms:W3CDTF">2020-09-15T00:07:30Z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